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77" r:id="rId4"/>
    <p:sldId id="265" r:id="rId5"/>
    <p:sldId id="266" r:id="rId6"/>
    <p:sldId id="267" r:id="rId7"/>
    <p:sldId id="268" r:id="rId8"/>
    <p:sldId id="269" r:id="rId9"/>
    <p:sldId id="270" r:id="rId10"/>
    <p:sldId id="256" r:id="rId11"/>
    <p:sldId id="264" r:id="rId12"/>
    <p:sldId id="257" r:id="rId13"/>
    <p:sldId id="274" r:id="rId14"/>
    <p:sldId id="258" r:id="rId15"/>
    <p:sldId id="259" r:id="rId16"/>
    <p:sldId id="262" r:id="rId17"/>
    <p:sldId id="282" r:id="rId18"/>
    <p:sldId id="261" r:id="rId19"/>
    <p:sldId id="272" r:id="rId20"/>
    <p:sldId id="271" r:id="rId21"/>
    <p:sldId id="276" r:id="rId22"/>
    <p:sldId id="279" r:id="rId23"/>
    <p:sldId id="275" r:id="rId24"/>
    <p:sldId id="278" r:id="rId25"/>
    <p:sldId id="260" r:id="rId26"/>
    <p:sldId id="283" r:id="rId27"/>
    <p:sldId id="263"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9B893D-1DD5-4FED-8A3B-90986C73A37B}"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3337429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9B893D-1DD5-4FED-8A3B-90986C73A37B}"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2532443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9B893D-1DD5-4FED-8A3B-90986C73A37B}"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344937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9B893D-1DD5-4FED-8A3B-90986C73A37B}"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3701870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9B893D-1DD5-4FED-8A3B-90986C73A37B}"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14575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9B893D-1DD5-4FED-8A3B-90986C73A37B}" type="datetimeFigureOut">
              <a:rPr lang="en-US" smtClean="0"/>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2944815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9B893D-1DD5-4FED-8A3B-90986C73A37B}" type="datetimeFigureOut">
              <a:rPr lang="en-US" smtClean="0"/>
              <a:t>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3107246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9B893D-1DD5-4FED-8A3B-90986C73A37B}" type="datetimeFigureOut">
              <a:rPr lang="en-US" smtClean="0"/>
              <a:t>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367720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9B893D-1DD5-4FED-8A3B-90986C73A37B}" type="datetimeFigureOut">
              <a:rPr lang="en-US" smtClean="0"/>
              <a:t>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1302944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9B893D-1DD5-4FED-8A3B-90986C73A37B}" type="datetimeFigureOut">
              <a:rPr lang="en-US" smtClean="0"/>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30829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9B893D-1DD5-4FED-8A3B-90986C73A37B}" type="datetimeFigureOut">
              <a:rPr lang="en-US" smtClean="0"/>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F71656-F561-4154-95E2-8C8EF21465CB}" type="slidenum">
              <a:rPr lang="en-US" smtClean="0"/>
              <a:t>‹#›</a:t>
            </a:fld>
            <a:endParaRPr lang="en-US"/>
          </a:p>
        </p:txBody>
      </p:sp>
    </p:spTree>
    <p:extLst>
      <p:ext uri="{BB962C8B-B14F-4D97-AF65-F5344CB8AC3E}">
        <p14:creationId xmlns:p14="http://schemas.microsoft.com/office/powerpoint/2010/main" val="136315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B893D-1DD5-4FED-8A3B-90986C73A37B}" type="datetimeFigureOut">
              <a:rPr lang="en-US" smtClean="0"/>
              <a:t>2/26/2024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71656-F561-4154-95E2-8C8EF21465CB}" type="slidenum">
              <a:rPr lang="en-US" smtClean="0"/>
              <a:t>‹#›</a:t>
            </a:fld>
            <a:endParaRPr lang="en-US"/>
          </a:p>
        </p:txBody>
      </p:sp>
    </p:spTree>
    <p:extLst>
      <p:ext uri="{BB962C8B-B14F-4D97-AF65-F5344CB8AC3E}">
        <p14:creationId xmlns:p14="http://schemas.microsoft.com/office/powerpoint/2010/main" val="122127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echterms.com/definition/bitmap"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techterms.com/definition/digital" TargetMode="External"/><Relationship Id="rId2" Type="http://schemas.openxmlformats.org/officeDocument/2006/relationships/hyperlink" Target="https://techterms.com/definition/rastergraphic"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techterms.com/definition/pixel" TargetMode="External"/><Relationship Id="rId4" Type="http://schemas.openxmlformats.org/officeDocument/2006/relationships/hyperlink" Target="https://techterms.com/definition/matri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sci.brooklyn.cuny.edu/~goetz/cisc3610/examples/3/2%20-%20SpriteDrawi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sci.brooklyn.cuny.edu/~goetz/cisc3610/examples/3/3%20-%20FlyingSprit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sci.brooklyn.cuny.edu/~goetz/cisc3610/examples/3/5%20-%20translate%20exampl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w3schools.com/tags/tryit.asp?filename=tryhtml5_canvas_drawimage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w3schools.com/js/js_function_definition.as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sci.brooklyn.cuny.edu/~goetz/cisc3610/examples/3/6%20-%20Rotating%20Gun%20Still/"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www.sci.brooklyn.cuny.edu/~goetz/cisc3610/examples/3/6%20-%20Rotating%20Gun%20Animated/"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er.mozilla.org/en-US/docs/Web/API/MouseEvent" TargetMode="External"/><Relationship Id="rId2" Type="http://schemas.openxmlformats.org/officeDocument/2006/relationships/hyperlink" Target="https://www.w3schools.com/jsref/dom_obj_event.asp" TargetMode="External"/><Relationship Id="rId1" Type="http://schemas.openxmlformats.org/officeDocument/2006/relationships/slideLayout" Target="../slideLayouts/slideLayout2.xml"/><Relationship Id="rId4" Type="http://schemas.openxmlformats.org/officeDocument/2006/relationships/hyperlink" Target="https://developer.mozilla.org/en-US/docs/Web/API/KeyboardEvent"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www.sci.brooklyn.cuny.edu/~goetz/cisc3610/examples/3/4%20-%20Balloon2%20-%20Centere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sci.brooklyn.cuny.edu/~goetz/cisc3610/examples/3/4%20-%20Balloon2%20-%20No%20Curso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ci.brooklyn.cuny.edu/~goetz/cisc3610/examples/3/7%20-%20Draw%20Image%20Mous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w3schools.com/js/js_arrays.as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askyb.com/javascript/load-json-file-locally-by-js-without-jquery/"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eb.archive.org/web/20220525072144/http:/www.askyb.com/javascript/load-json-file-locally-by-js-without-jque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developer.mozilla.org/en-US/docs/Web/API/Canvas_API/Tutorial/Applying_styles_and_color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ci.brooklyn.cuny.edu/~goetz/cisc3610/examples/3/1%20-%20gri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Functions</a:t>
            </a:r>
          </a:p>
        </p:txBody>
      </p:sp>
      <p:sp>
        <p:nvSpPr>
          <p:cNvPr id="3" name="Subtitle 2"/>
          <p:cNvSpPr>
            <a:spLocks noGrp="1"/>
          </p:cNvSpPr>
          <p:nvPr>
            <p:ph type="subTitle" idx="1"/>
          </p:nvPr>
        </p:nvSpPr>
        <p:spPr/>
        <p:txBody>
          <a:bodyPr>
            <a:normAutofit fontScale="92500" lnSpcReduction="20000"/>
          </a:bodyPr>
          <a:lstStyle/>
          <a:p>
            <a:r>
              <a:rPr lang="en-US" dirty="0">
                <a:solidFill>
                  <a:schemeClr val="tx1"/>
                </a:solidFill>
              </a:rPr>
              <a:t>What is a Function Expression?</a:t>
            </a:r>
          </a:p>
          <a:p>
            <a:r>
              <a:rPr lang="en-US" dirty="0">
                <a:solidFill>
                  <a:schemeClr val="tx1"/>
                </a:solidFill>
              </a:rPr>
              <a:t>A Function Expression defines a function as a part of a larger expression syntax (typically a variable assignment )</a:t>
            </a:r>
          </a:p>
          <a:p>
            <a:endParaRPr lang="en-US" dirty="0"/>
          </a:p>
        </p:txBody>
      </p:sp>
    </p:spTree>
    <p:extLst>
      <p:ext uri="{BB962C8B-B14F-4D97-AF65-F5344CB8AC3E}">
        <p14:creationId xmlns:p14="http://schemas.microsoft.com/office/powerpoint/2010/main" val="1902427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Sprites</a:t>
            </a:r>
          </a:p>
        </p:txBody>
      </p:sp>
      <p:sp>
        <p:nvSpPr>
          <p:cNvPr id="3" name="Subtitle 2"/>
          <p:cNvSpPr>
            <a:spLocks noGrp="1"/>
          </p:cNvSpPr>
          <p:nvPr>
            <p:ph type="subTitle" idx="1"/>
          </p:nvPr>
        </p:nvSpPr>
        <p:spPr/>
        <p:txBody>
          <a:bodyPr>
            <a:normAutofit/>
          </a:bodyPr>
          <a:lstStyle/>
          <a:p>
            <a:r>
              <a:rPr lang="en-US" dirty="0">
                <a:solidFill>
                  <a:schemeClr val="tx1"/>
                </a:solidFill>
              </a:rPr>
              <a:t>A sprite is a </a:t>
            </a:r>
            <a:r>
              <a:rPr lang="en-US" dirty="0">
                <a:solidFill>
                  <a:schemeClr val="tx1"/>
                </a:solidFill>
                <a:hlinkClick r:id="rId2"/>
              </a:rPr>
              <a:t>bitmap</a:t>
            </a:r>
            <a:r>
              <a:rPr lang="en-US" dirty="0">
                <a:solidFill>
                  <a:schemeClr val="tx1"/>
                </a:solidFill>
              </a:rPr>
              <a:t> graphic that is designed to be part of a larger scene.</a:t>
            </a:r>
          </a:p>
        </p:txBody>
      </p:sp>
    </p:spTree>
    <p:extLst>
      <p:ext uri="{BB962C8B-B14F-4D97-AF65-F5344CB8AC3E}">
        <p14:creationId xmlns:p14="http://schemas.microsoft.com/office/powerpoint/2010/main" val="393359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Bitmap</a:t>
            </a:r>
          </a:p>
        </p:txBody>
      </p:sp>
      <p:sp>
        <p:nvSpPr>
          <p:cNvPr id="3" name="Content Placeholder 2"/>
          <p:cNvSpPr>
            <a:spLocks noGrp="1"/>
          </p:cNvSpPr>
          <p:nvPr>
            <p:ph idx="1"/>
          </p:nvPr>
        </p:nvSpPr>
        <p:spPr/>
        <p:txBody>
          <a:bodyPr/>
          <a:lstStyle/>
          <a:p>
            <a:pPr marL="0" indent="0">
              <a:buNone/>
            </a:pPr>
            <a:r>
              <a:rPr lang="en-US" dirty="0"/>
              <a:t>A bitmap (or </a:t>
            </a:r>
            <a:r>
              <a:rPr lang="en-US" dirty="0">
                <a:hlinkClick r:id="rId2"/>
              </a:rPr>
              <a:t>raster graphic</a:t>
            </a:r>
            <a:r>
              <a:rPr lang="en-US" dirty="0"/>
              <a:t>) is a </a:t>
            </a:r>
            <a:r>
              <a:rPr lang="en-US" dirty="0">
                <a:hlinkClick r:id="rId3"/>
              </a:rPr>
              <a:t>digital</a:t>
            </a:r>
            <a:r>
              <a:rPr lang="en-US" dirty="0"/>
              <a:t> image composed of a </a:t>
            </a:r>
            <a:r>
              <a:rPr lang="en-US" dirty="0">
                <a:hlinkClick r:id="rId4"/>
              </a:rPr>
              <a:t>matrix</a:t>
            </a:r>
            <a:r>
              <a:rPr lang="en-US" dirty="0"/>
              <a:t> of dots. When viewed at 100%, each dot corresponds to an individual </a:t>
            </a:r>
            <a:r>
              <a:rPr lang="en-US" dirty="0">
                <a:hlinkClick r:id="rId5"/>
              </a:rPr>
              <a:t>pixel</a:t>
            </a:r>
            <a:r>
              <a:rPr lang="en-US" dirty="0"/>
              <a:t> on a display. In a standard bitmap image, each dot can be assigned a different color. Together, these dots can be used to represent any type of rectangular picture.</a:t>
            </a:r>
          </a:p>
        </p:txBody>
      </p:sp>
      <p:pic>
        <p:nvPicPr>
          <p:cNvPr id="1028" name="Picture 4" descr="File:Pixel-exampl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5038725"/>
            <a:ext cx="35433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626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the image</a:t>
            </a:r>
          </a:p>
        </p:txBody>
      </p:sp>
      <p:sp>
        <p:nvSpPr>
          <p:cNvPr id="3" name="Content Placeholder 2"/>
          <p:cNvSpPr>
            <a:spLocks noGrp="1"/>
          </p:cNvSpPr>
          <p:nvPr>
            <p:ph idx="1"/>
          </p:nvPr>
        </p:nvSpPr>
        <p:spPr/>
        <p:txBody>
          <a:bodyPr/>
          <a:lstStyle/>
          <a:p>
            <a:pPr marL="0" indent="0">
              <a:buNone/>
            </a:pPr>
            <a:r>
              <a:rPr lang="en-US" dirty="0" err="1"/>
              <a:t>var</a:t>
            </a:r>
            <a:r>
              <a:rPr lang="en-US" dirty="0"/>
              <a:t> </a:t>
            </a:r>
            <a:r>
              <a:rPr lang="en-US" dirty="0" err="1"/>
              <a:t>balloonSprite</a:t>
            </a:r>
            <a:r>
              <a:rPr lang="en-US" dirty="0"/>
              <a:t> = new Image();</a:t>
            </a:r>
          </a:p>
          <a:p>
            <a:pPr marL="0" indent="0">
              <a:buNone/>
            </a:pPr>
            <a:r>
              <a:rPr lang="en-US" dirty="0" err="1"/>
              <a:t>balloonSprite.src</a:t>
            </a:r>
            <a:r>
              <a:rPr lang="en-US" dirty="0"/>
              <a:t> = "spr_balloon.png";</a:t>
            </a:r>
          </a:p>
          <a:p>
            <a:pPr marL="0" indent="0">
              <a:buNone/>
            </a:pPr>
            <a:endParaRPr lang="en-US" dirty="0"/>
          </a:p>
          <a:p>
            <a:pPr marL="0" indent="0">
              <a:buNone/>
            </a:pPr>
            <a:r>
              <a:rPr lang="en-US" dirty="0">
                <a:hlinkClick r:id="rId2"/>
              </a:rPr>
              <a:t>Example URL</a:t>
            </a:r>
            <a:endParaRPr lang="en-US" dirty="0"/>
          </a:p>
          <a:p>
            <a:pPr marL="0" indent="0">
              <a:buNone/>
            </a:pPr>
            <a:endParaRPr lang="en-US" dirty="0"/>
          </a:p>
        </p:txBody>
      </p:sp>
    </p:spTree>
    <p:extLst>
      <p:ext uri="{BB962C8B-B14F-4D97-AF65-F5344CB8AC3E}">
        <p14:creationId xmlns:p14="http://schemas.microsoft.com/office/powerpoint/2010/main" val="217711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err="1"/>
              <a:t>Game.drawImage</a:t>
            </a:r>
            <a:endParaRPr lang="en-US" dirty="0"/>
          </a:p>
          <a:p>
            <a:pPr marL="0" indent="0">
              <a:buNone/>
            </a:pPr>
            <a:endParaRPr lang="en-US" dirty="0"/>
          </a:p>
          <a:p>
            <a:pPr marL="0" indent="0">
              <a:buNone/>
            </a:pPr>
            <a:r>
              <a:rPr lang="en-US" dirty="0"/>
              <a:t>This is a special function written from the examples in the book. It will call </a:t>
            </a:r>
            <a:r>
              <a:rPr lang="en-US" dirty="0" err="1"/>
              <a:t>drawImage</a:t>
            </a:r>
            <a:r>
              <a:rPr lang="en-US" dirty="0"/>
              <a:t> on the context of the canvas in the HTML code.</a:t>
            </a:r>
          </a:p>
        </p:txBody>
      </p:sp>
    </p:spTree>
    <p:extLst>
      <p:ext uri="{BB962C8B-B14F-4D97-AF65-F5344CB8AC3E}">
        <p14:creationId xmlns:p14="http://schemas.microsoft.com/office/powerpoint/2010/main" val="180732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Drawing the image</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a:t>canvasContext.drawImage</a:t>
            </a:r>
            <a:r>
              <a:rPr lang="en-US" dirty="0"/>
              <a:t>(</a:t>
            </a:r>
            <a:r>
              <a:rPr lang="en-US" dirty="0" err="1"/>
              <a:t>ballonSprite</a:t>
            </a:r>
            <a:r>
              <a:rPr lang="en-US" dirty="0"/>
              <a:t>, 50, 50);</a:t>
            </a:r>
          </a:p>
          <a:p>
            <a:pPr marL="0" indent="0">
              <a:buNone/>
            </a:pPr>
            <a:endParaRPr lang="en-US" dirty="0"/>
          </a:p>
          <a:p>
            <a:pPr marL="0" indent="0">
              <a:buNone/>
            </a:pPr>
            <a:r>
              <a:rPr lang="en-US" dirty="0"/>
              <a:t>This will draw the sprite at the </a:t>
            </a:r>
            <a:r>
              <a:rPr lang="en-US" dirty="0" err="1"/>
              <a:t>x,y</a:t>
            </a:r>
            <a:r>
              <a:rPr lang="en-US" dirty="0"/>
              <a:t> position.</a:t>
            </a:r>
          </a:p>
          <a:p>
            <a:pPr marL="0" indent="0">
              <a:buNone/>
            </a:pPr>
            <a:endParaRPr lang="en-US" dirty="0"/>
          </a:p>
          <a:p>
            <a:pPr marL="0" indent="0">
              <a:buNone/>
            </a:pPr>
            <a:r>
              <a:rPr lang="en-US" dirty="0"/>
              <a:t>You cannot call the </a:t>
            </a:r>
            <a:r>
              <a:rPr lang="en-US" dirty="0" err="1"/>
              <a:t>drawImage</a:t>
            </a:r>
            <a:r>
              <a:rPr lang="en-US" dirty="0"/>
              <a:t>() method before the image has loaded!</a:t>
            </a:r>
          </a:p>
          <a:p>
            <a:pPr marL="0" indent="0">
              <a:buNone/>
            </a:pPr>
            <a:endParaRPr lang="en-US" dirty="0"/>
          </a:p>
          <a:p>
            <a:pPr marL="0" indent="0">
              <a:buNone/>
            </a:pPr>
            <a:r>
              <a:rPr lang="en-US" dirty="0">
                <a:hlinkClick r:id="rId2"/>
              </a:rPr>
              <a:t>Animated Example</a:t>
            </a:r>
            <a:endParaRPr lang="en-US" dirty="0"/>
          </a:p>
          <a:p>
            <a:pPr marL="0" indent="0">
              <a:buNone/>
            </a:pPr>
            <a:endParaRPr lang="en-US" dirty="0"/>
          </a:p>
          <a:p>
            <a:pPr marL="0" indent="0">
              <a:buNone/>
            </a:pPr>
            <a:r>
              <a:rPr lang="en-US" dirty="0"/>
              <a:t>We will learn about detecting the loading of data in another class.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5747" y="4191000"/>
            <a:ext cx="333375" cy="600075"/>
          </a:xfrm>
          <a:prstGeom prst="rect">
            <a:avLst/>
          </a:prstGeom>
        </p:spPr>
      </p:pic>
    </p:spTree>
    <p:extLst>
      <p:ext uri="{BB962C8B-B14F-4D97-AF65-F5344CB8AC3E}">
        <p14:creationId xmlns:p14="http://schemas.microsoft.com/office/powerpoint/2010/main" val="3750749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Canvas Transition</a:t>
            </a:r>
          </a:p>
        </p:txBody>
      </p:sp>
      <p:sp>
        <p:nvSpPr>
          <p:cNvPr id="3" name="Content Placeholder 2"/>
          <p:cNvSpPr>
            <a:spLocks noGrp="1"/>
          </p:cNvSpPr>
          <p:nvPr>
            <p:ph idx="1"/>
          </p:nvPr>
        </p:nvSpPr>
        <p:spPr/>
        <p:txBody>
          <a:bodyPr/>
          <a:lstStyle/>
          <a:p>
            <a:r>
              <a:rPr lang="en-US" dirty="0"/>
              <a:t>The translate() method remaps the (0,0) position on the canvas.</a:t>
            </a:r>
          </a:p>
          <a:p>
            <a:r>
              <a:rPr lang="en-US" b="1" dirty="0"/>
              <a:t>Note:</a:t>
            </a:r>
            <a:r>
              <a:rPr lang="en-US" dirty="0"/>
              <a:t> When you call a method such as </a:t>
            </a:r>
            <a:r>
              <a:rPr lang="en-US" dirty="0" err="1"/>
              <a:t>fillRect</a:t>
            </a:r>
            <a:r>
              <a:rPr lang="en-US" dirty="0"/>
              <a:t>() after translate(), the value is added to the x- and y-coordinate values.</a:t>
            </a:r>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29238880"/>
              </p:ext>
            </p:extLst>
          </p:nvPr>
        </p:nvGraphicFramePr>
        <p:xfrm>
          <a:off x="304800" y="4495800"/>
          <a:ext cx="8229600" cy="169164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051560">
                <a:tc>
                  <a:txBody>
                    <a:bodyPr/>
                    <a:lstStyle/>
                    <a:p>
                      <a:r>
                        <a:rPr lang="en-US"/>
                        <a:t>save()</a:t>
                      </a:r>
                    </a:p>
                  </a:txBody>
                  <a:tcPr anchor="ctr">
                    <a:lnL>
                      <a:noFill/>
                    </a:lnL>
                    <a:lnR>
                      <a:noFill/>
                    </a:lnR>
                    <a:lnT>
                      <a:noFill/>
                    </a:lnT>
                    <a:lnB>
                      <a:noFill/>
                    </a:lnB>
                  </a:tcPr>
                </a:tc>
                <a:tc>
                  <a:txBody>
                    <a:bodyPr/>
                    <a:lstStyle/>
                    <a:p>
                      <a:r>
                        <a:rPr lang="en-US"/>
                        <a:t>Saves the state of the current context</a:t>
                      </a:r>
                    </a:p>
                  </a:txBody>
                  <a:tcPr anchor="ctr">
                    <a:lnL>
                      <a:noFill/>
                    </a:lnL>
                    <a:lnR>
                      <a:noFill/>
                    </a:lnR>
                    <a:lnT>
                      <a:noFill/>
                    </a:lnT>
                    <a:lnB>
                      <a:noFill/>
                    </a:lnB>
                  </a:tcPr>
                </a:tc>
                <a:extLst>
                  <a:ext uri="{0D108BD9-81ED-4DB2-BD59-A6C34878D82A}">
                    <a16:rowId xmlns:a16="http://schemas.microsoft.com/office/drawing/2014/main" val="10000"/>
                  </a:ext>
                </a:extLst>
              </a:tr>
              <a:tr h="0">
                <a:tc>
                  <a:txBody>
                    <a:bodyPr/>
                    <a:lstStyle/>
                    <a:p>
                      <a:r>
                        <a:rPr lang="en-US"/>
                        <a:t>restore()</a:t>
                      </a:r>
                    </a:p>
                  </a:txBody>
                  <a:tcPr anchor="ctr">
                    <a:lnL>
                      <a:noFill/>
                    </a:lnL>
                    <a:lnR>
                      <a:noFill/>
                    </a:lnR>
                    <a:lnT>
                      <a:noFill/>
                    </a:lnT>
                    <a:lnB>
                      <a:noFill/>
                    </a:lnB>
                  </a:tcPr>
                </a:tc>
                <a:tc>
                  <a:txBody>
                    <a:bodyPr/>
                    <a:lstStyle/>
                    <a:p>
                      <a:r>
                        <a:rPr lang="en-US" dirty="0"/>
                        <a:t>Returns previously saved path state and attributes</a:t>
                      </a:r>
                    </a:p>
                  </a:txBody>
                  <a:tcPr anchor="ctr">
                    <a:lnL>
                      <a:noFill/>
                    </a:lnL>
                    <a:lnR>
                      <a:noFill/>
                    </a:lnR>
                    <a:lnT>
                      <a:noFill/>
                    </a:lnT>
                    <a:lnB>
                      <a:noFill/>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22159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Canvas state isn't what's drawn on it. It's a stack of properties which define the current state of the </a:t>
            </a:r>
            <a:r>
              <a:rPr lang="en-US" b="1" i="1" dirty="0"/>
              <a:t>tools</a:t>
            </a:r>
            <a:r>
              <a:rPr lang="en-US" dirty="0"/>
              <a:t> which are used to draw the </a:t>
            </a:r>
            <a:r>
              <a:rPr lang="en-US" b="1" i="1" dirty="0"/>
              <a:t>next</a:t>
            </a:r>
            <a:r>
              <a:rPr lang="en-US" dirty="0"/>
              <a:t> thing.</a:t>
            </a:r>
          </a:p>
          <a:p>
            <a:r>
              <a:rPr lang="en-US" dirty="0"/>
              <a:t>The state you save is the state which will dictate what coordinate-orientation, dimension-scale, color, </a:t>
            </a:r>
            <a:r>
              <a:rPr lang="en-US" dirty="0" err="1"/>
              <a:t>etc</a:t>
            </a:r>
            <a:r>
              <a:rPr lang="en-US" dirty="0"/>
              <a:t>, you use to draw the NEXT thing (and all things thereafter, until you change those values by hand).</a:t>
            </a:r>
          </a:p>
          <a:p>
            <a:endParaRPr lang="en-US" dirty="0"/>
          </a:p>
        </p:txBody>
      </p:sp>
    </p:spTree>
    <p:extLst>
      <p:ext uri="{BB962C8B-B14F-4D97-AF65-F5344CB8AC3E}">
        <p14:creationId xmlns:p14="http://schemas.microsoft.com/office/powerpoint/2010/main" val="3493080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https://i.stack.imgur.com/w2a6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913" y="1143000"/>
            <a:ext cx="6506424" cy="406651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1"/>
          <p:cNvSpPr>
            <a:spLocks noChangeArrowheads="1"/>
          </p:cNvSpPr>
          <p:nvPr/>
        </p:nvSpPr>
        <p:spPr bwMode="auto">
          <a:xfrm>
            <a:off x="990600" y="5209515"/>
            <a:ext cx="736278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en-US" altLang="en-US" sz="1800" b="0" i="0" u="none" strike="noStrike" cap="none" normalizeH="0" baseline="0" dirty="0">
                <a:ln>
                  <a:noFill/>
                </a:ln>
                <a:solidFill>
                  <a:schemeClr val="tx1"/>
                </a:solidFill>
                <a:effectLst/>
                <a:latin typeface="Arial" pitchFamily="34" charset="0"/>
                <a:cs typeface="Arial" pitchFamily="34" charset="0"/>
              </a:rPr>
              <a:t>T</a:t>
            </a:r>
            <a:r>
              <a:rPr lang="en-US" dirty="0"/>
              <a:t>ranslate just adds whatever numbers you put for x and y to the coordinates</a:t>
            </a:r>
          </a:p>
          <a:p>
            <a:pPr lvl="0" fontAlgn="base">
              <a:spcBef>
                <a:spcPct val="0"/>
              </a:spcBef>
              <a:spcAft>
                <a:spcPct val="0"/>
              </a:spcAft>
            </a:pPr>
            <a:r>
              <a:rPr lang="en-US" dirty="0"/>
              <a:t>of your canvas. In this example shifting it to the right and down.</a:t>
            </a:r>
          </a:p>
          <a:p>
            <a:pPr lvl="0" fontAlgn="base">
              <a:spcBef>
                <a:spcPct val="0"/>
              </a:spcBef>
              <a:spcAft>
                <a:spcPct val="0"/>
              </a:spcAft>
            </a:pPr>
            <a:r>
              <a:rPr lang="en-US" dirty="0"/>
              <a:t>If you want to move it left or up, just use negative numbers for x and y.</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48862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Canvas Transition – </a:t>
            </a:r>
            <a:r>
              <a:rPr lang="en-US" dirty="0">
                <a:hlinkClick r:id="rId2"/>
              </a:rPr>
              <a:t>Example URL</a:t>
            </a:r>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95312" y="1600994"/>
            <a:ext cx="7953375" cy="452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1722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drawImage</a:t>
            </a:r>
            <a:r>
              <a:rPr lang="en-US" dirty="0"/>
              <a:t> Advanced</a:t>
            </a:r>
            <a:br>
              <a:rPr lang="en-US" dirty="0"/>
            </a:br>
            <a:r>
              <a:rPr lang="en-US" dirty="0">
                <a:hlinkClick r:id="rId2"/>
              </a:rPr>
              <a:t>Example</a:t>
            </a:r>
            <a:endParaRPr lang="en-US" dirty="0"/>
          </a:p>
        </p:txBody>
      </p:sp>
      <p:sp>
        <p:nvSpPr>
          <p:cNvPr id="3" name="Content Placeholder 2"/>
          <p:cNvSpPr>
            <a:spLocks noGrp="1"/>
          </p:cNvSpPr>
          <p:nvPr>
            <p:ph idx="1"/>
          </p:nvPr>
        </p:nvSpPr>
        <p:spPr/>
        <p:txBody>
          <a:bodyPr/>
          <a:lstStyle/>
          <a:p>
            <a:pPr marL="0" indent="0">
              <a:buNone/>
            </a:pPr>
            <a:r>
              <a:rPr lang="en-US" i="1" dirty="0" err="1"/>
              <a:t>context</a:t>
            </a:r>
            <a:r>
              <a:rPr lang="en-US" dirty="0" err="1"/>
              <a:t>.drawImage</a:t>
            </a:r>
            <a:r>
              <a:rPr lang="en-US" dirty="0"/>
              <a:t>(</a:t>
            </a:r>
            <a:r>
              <a:rPr lang="en-US" b="1" i="1" dirty="0" err="1"/>
              <a:t>img</a:t>
            </a:r>
            <a:r>
              <a:rPr lang="en-US" i="1" dirty="0" err="1"/>
              <a:t>,sx,sy,swidth,sheight,</a:t>
            </a:r>
            <a:r>
              <a:rPr lang="en-US" b="1" i="1" dirty="0" err="1"/>
              <a:t>x,y</a:t>
            </a:r>
            <a:r>
              <a:rPr lang="en-US" i="1" dirty="0" err="1"/>
              <a:t>,width,height</a:t>
            </a:r>
            <a:r>
              <a:rPr lang="en-US" dirty="0"/>
              <a:t>);</a:t>
            </a:r>
          </a:p>
          <a:p>
            <a:pPr marL="0" indent="0">
              <a:buNone/>
            </a:pPr>
            <a:endParaRPr lang="en-US" dirty="0"/>
          </a:p>
          <a:p>
            <a:pPr marL="0" indent="0">
              <a:buNone/>
            </a:pP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val="2221268371"/>
              </p:ext>
            </p:extLst>
          </p:nvPr>
        </p:nvGraphicFramePr>
        <p:xfrm>
          <a:off x="457200" y="2667000"/>
          <a:ext cx="8229600" cy="854710"/>
        </p:xfrm>
        <a:graphic>
          <a:graphicData uri="http://schemas.openxmlformats.org/drawingml/2006/table">
            <a:tbl>
              <a:tblPr firstRow="1" firstCol="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0">
                <a:tc>
                  <a:txBody>
                    <a:bodyPr/>
                    <a:lstStyle/>
                    <a:p>
                      <a:pPr marL="0" marR="0">
                        <a:lnSpc>
                          <a:spcPct val="115000"/>
                        </a:lnSpc>
                        <a:spcBef>
                          <a:spcPts val="0"/>
                        </a:spcBef>
                        <a:spcAft>
                          <a:spcPts val="0"/>
                        </a:spcAft>
                      </a:pPr>
                      <a:r>
                        <a:rPr lang="en-US" sz="1200" dirty="0" err="1">
                          <a:effectLst/>
                        </a:rPr>
                        <a:t>img</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a:effectLst/>
                        </a:rPr>
                        <a:t>Specifies the image, canvas, or video element to use</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 </a:t>
                      </a:r>
                      <a:endParaRPr lang="en-US"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200">
                          <a:effectLst/>
                        </a:rPr>
                        <a:t>sx</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Optional. The x coordinate where to start clipping</a:t>
                      </a:r>
                      <a:endParaRPr lang="en-US" sz="1100" dirty="0">
                        <a:effectLst/>
                        <a:latin typeface="Calibri"/>
                        <a:ea typeface="Calibri"/>
                        <a:cs typeface="Times New Roman"/>
                      </a:endParaRPr>
                    </a:p>
                  </a:txBody>
                  <a:tcPr marL="9525" marR="9525" marT="9525" marB="9525" anchor="ctr"/>
                </a:tc>
                <a:tc>
                  <a:txBody>
                    <a:bodyPr/>
                    <a:lstStyle/>
                    <a:p>
                      <a:pPr>
                        <a:lnSpc>
                          <a:spcPct val="115000"/>
                        </a:lnSpc>
                      </a:pPr>
                      <a:endParaRPr lang="en-US" sz="1100" dirty="0">
                        <a:effectLst/>
                        <a:latin typeface="Calibri"/>
                      </a:endParaRPr>
                    </a:p>
                  </a:txBody>
                  <a:tcPr marL="9525" marR="9525" marT="9525" marB="9525" anchor="ct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4117763968"/>
              </p:ext>
            </p:extLst>
          </p:nvPr>
        </p:nvGraphicFramePr>
        <p:xfrm>
          <a:off x="457200" y="3581400"/>
          <a:ext cx="8229600" cy="2570861"/>
        </p:xfrm>
        <a:graphic>
          <a:graphicData uri="http://schemas.openxmlformats.org/drawingml/2006/table">
            <a:tbl>
              <a:tblPr firstRow="1" firstCol="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0">
                <a:tc>
                  <a:txBody>
                    <a:bodyPr/>
                    <a:lstStyle/>
                    <a:p>
                      <a:pPr marL="0" marR="0">
                        <a:lnSpc>
                          <a:spcPct val="115000"/>
                        </a:lnSpc>
                        <a:spcBef>
                          <a:spcPts val="0"/>
                        </a:spcBef>
                        <a:spcAft>
                          <a:spcPts val="0"/>
                        </a:spcAft>
                      </a:pPr>
                      <a:r>
                        <a:rPr lang="en-US" sz="1200" dirty="0" err="1">
                          <a:effectLst/>
                        </a:rPr>
                        <a:t>sy</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a:effectLst/>
                        </a:rPr>
                        <a:t>Optional. The y coordinate where to start clipping</a:t>
                      </a:r>
                      <a:endParaRPr lang="en-US" sz="1100">
                        <a:effectLst/>
                        <a:latin typeface="Calibri"/>
                        <a:ea typeface="Calibri"/>
                        <a:cs typeface="Times New Roman"/>
                      </a:endParaRPr>
                    </a:p>
                  </a:txBody>
                  <a:tcPr marL="9525" marR="9525" marT="9525" marB="9525" anchor="ctr"/>
                </a:tc>
                <a:tc>
                  <a:txBody>
                    <a:bodyPr/>
                    <a:lstStyle/>
                    <a:p>
                      <a:pPr>
                        <a:lnSpc>
                          <a:spcPct val="115000"/>
                        </a:lnSpc>
                      </a:pPr>
                      <a:endParaRPr lang="en-US" sz="1100">
                        <a:effectLst/>
                        <a:latin typeface="Calibri"/>
                      </a:endParaRPr>
                    </a:p>
                  </a:txBody>
                  <a:tcPr marL="9525" marR="9525" marT="9525" marB="9525" anchor="ct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200" dirty="0" err="1">
                          <a:effectLst/>
                        </a:rPr>
                        <a:t>swidth</a:t>
                      </a:r>
                      <a:endParaRPr lang="en-US" sz="1100" dirty="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a:effectLst/>
                        </a:rPr>
                        <a:t>Optional. The width of the clipped image</a:t>
                      </a:r>
                      <a:endParaRPr lang="en-US" sz="1100">
                        <a:effectLst/>
                        <a:latin typeface="Calibri"/>
                        <a:ea typeface="Calibri"/>
                        <a:cs typeface="Times New Roman"/>
                      </a:endParaRPr>
                    </a:p>
                  </a:txBody>
                  <a:tcPr marL="9525" marR="9525" marT="9525" marB="9525" anchor="ctr"/>
                </a:tc>
                <a:tc>
                  <a:txBody>
                    <a:bodyPr/>
                    <a:lstStyle/>
                    <a:p>
                      <a:pPr>
                        <a:lnSpc>
                          <a:spcPct val="115000"/>
                        </a:lnSpc>
                      </a:pPr>
                      <a:endParaRPr lang="en-US" sz="1100">
                        <a:effectLst/>
                        <a:latin typeface="Calibri"/>
                      </a:endParaRPr>
                    </a:p>
                  </a:txBody>
                  <a:tcPr marL="9525" marR="9525" marT="9525" marB="9525" anchor="ctr"/>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1200">
                          <a:effectLst/>
                        </a:rPr>
                        <a:t>sheight</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a:effectLst/>
                        </a:rPr>
                        <a:t>Optional. The height of the clipped image</a:t>
                      </a:r>
                      <a:endParaRPr lang="en-US" sz="1100">
                        <a:effectLst/>
                        <a:latin typeface="Calibri"/>
                        <a:ea typeface="Calibri"/>
                        <a:cs typeface="Times New Roman"/>
                      </a:endParaRPr>
                    </a:p>
                  </a:txBody>
                  <a:tcPr marL="9525" marR="9525" marT="9525" marB="9525" anchor="ctr"/>
                </a:tc>
                <a:tc>
                  <a:txBody>
                    <a:bodyPr/>
                    <a:lstStyle/>
                    <a:p>
                      <a:pPr>
                        <a:lnSpc>
                          <a:spcPct val="115000"/>
                        </a:lnSpc>
                      </a:pPr>
                      <a:endParaRPr lang="en-US" sz="1100">
                        <a:effectLst/>
                        <a:latin typeface="Calibri"/>
                      </a:endParaRPr>
                    </a:p>
                  </a:txBody>
                  <a:tcPr marL="9525" marR="9525" marT="9525" marB="9525" anchor="ctr"/>
                </a:tc>
                <a:extLst>
                  <a:ext uri="{0D108BD9-81ED-4DB2-BD59-A6C34878D82A}">
                    <a16:rowId xmlns:a16="http://schemas.microsoft.com/office/drawing/2014/main" val="10002"/>
                  </a:ext>
                </a:extLst>
              </a:tr>
              <a:tr h="0">
                <a:tc>
                  <a:txBody>
                    <a:bodyPr/>
                    <a:lstStyle/>
                    <a:p>
                      <a:pPr marL="0" marR="0">
                        <a:lnSpc>
                          <a:spcPct val="115000"/>
                        </a:lnSpc>
                        <a:spcBef>
                          <a:spcPts val="0"/>
                        </a:spcBef>
                        <a:spcAft>
                          <a:spcPts val="0"/>
                        </a:spcAft>
                      </a:pPr>
                      <a:r>
                        <a:rPr lang="en-US" sz="1200">
                          <a:effectLst/>
                        </a:rPr>
                        <a:t>x</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a:effectLst/>
                        </a:rPr>
                        <a:t>The x coordinate where to place the image on the canvas</a:t>
                      </a:r>
                      <a:endParaRPr lang="en-US" sz="1100">
                        <a:effectLst/>
                        <a:latin typeface="Calibri"/>
                        <a:ea typeface="Calibri"/>
                        <a:cs typeface="Times New Roman"/>
                      </a:endParaRPr>
                    </a:p>
                  </a:txBody>
                  <a:tcPr marL="9525" marR="9525" marT="9525" marB="9525" anchor="ctr"/>
                </a:tc>
                <a:tc>
                  <a:txBody>
                    <a:bodyPr/>
                    <a:lstStyle/>
                    <a:p>
                      <a:pPr>
                        <a:lnSpc>
                          <a:spcPct val="115000"/>
                        </a:lnSpc>
                      </a:pPr>
                      <a:endParaRPr lang="en-US" sz="1100">
                        <a:effectLst/>
                        <a:latin typeface="Calibri"/>
                      </a:endParaRPr>
                    </a:p>
                  </a:txBody>
                  <a:tcPr marL="9525" marR="9525" marT="9525" marB="9525" anchor="ctr"/>
                </a:tc>
                <a:extLst>
                  <a:ext uri="{0D108BD9-81ED-4DB2-BD59-A6C34878D82A}">
                    <a16:rowId xmlns:a16="http://schemas.microsoft.com/office/drawing/2014/main" val="10003"/>
                  </a:ext>
                </a:extLst>
              </a:tr>
              <a:tr h="0">
                <a:tc>
                  <a:txBody>
                    <a:bodyPr/>
                    <a:lstStyle/>
                    <a:p>
                      <a:pPr marL="0" marR="0">
                        <a:lnSpc>
                          <a:spcPct val="115000"/>
                        </a:lnSpc>
                        <a:spcBef>
                          <a:spcPts val="0"/>
                        </a:spcBef>
                        <a:spcAft>
                          <a:spcPts val="0"/>
                        </a:spcAft>
                      </a:pPr>
                      <a:r>
                        <a:rPr lang="en-US" sz="1200">
                          <a:effectLst/>
                        </a:rPr>
                        <a:t>y</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a:effectLst/>
                        </a:rPr>
                        <a:t>The y coordinate where to place the image on the canvas</a:t>
                      </a:r>
                      <a:endParaRPr lang="en-US" sz="1100">
                        <a:effectLst/>
                        <a:latin typeface="Calibri"/>
                        <a:ea typeface="Calibri"/>
                        <a:cs typeface="Times New Roman"/>
                      </a:endParaRPr>
                    </a:p>
                  </a:txBody>
                  <a:tcPr marL="9525" marR="9525" marT="9525" marB="9525" anchor="ctr"/>
                </a:tc>
                <a:tc>
                  <a:txBody>
                    <a:bodyPr/>
                    <a:lstStyle/>
                    <a:p>
                      <a:pPr>
                        <a:lnSpc>
                          <a:spcPct val="115000"/>
                        </a:lnSpc>
                      </a:pPr>
                      <a:endParaRPr lang="en-US" sz="1100">
                        <a:effectLst/>
                        <a:latin typeface="Calibri"/>
                      </a:endParaRPr>
                    </a:p>
                  </a:txBody>
                  <a:tcPr marL="9525" marR="9525" marT="9525" marB="9525" anchor="ctr"/>
                </a:tc>
                <a:extLst>
                  <a:ext uri="{0D108BD9-81ED-4DB2-BD59-A6C34878D82A}">
                    <a16:rowId xmlns:a16="http://schemas.microsoft.com/office/drawing/2014/main" val="10004"/>
                  </a:ext>
                </a:extLst>
              </a:tr>
              <a:tr h="0">
                <a:tc>
                  <a:txBody>
                    <a:bodyPr/>
                    <a:lstStyle/>
                    <a:p>
                      <a:pPr marL="0" marR="0">
                        <a:lnSpc>
                          <a:spcPct val="115000"/>
                        </a:lnSpc>
                        <a:spcBef>
                          <a:spcPts val="0"/>
                        </a:spcBef>
                        <a:spcAft>
                          <a:spcPts val="0"/>
                        </a:spcAft>
                      </a:pPr>
                      <a:r>
                        <a:rPr lang="en-US" sz="1200">
                          <a:effectLst/>
                        </a:rPr>
                        <a:t>width</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a:effectLst/>
                        </a:rPr>
                        <a:t>Optional. The width of the image to use (stretch or reduce the image)</a:t>
                      </a:r>
                      <a:endParaRPr lang="en-US" sz="1100">
                        <a:effectLst/>
                        <a:latin typeface="Calibri"/>
                        <a:ea typeface="Calibri"/>
                        <a:cs typeface="Times New Roman"/>
                      </a:endParaRPr>
                    </a:p>
                  </a:txBody>
                  <a:tcPr marL="9525" marR="9525" marT="9525" marB="9525" anchor="ctr"/>
                </a:tc>
                <a:tc>
                  <a:txBody>
                    <a:bodyPr/>
                    <a:lstStyle/>
                    <a:p>
                      <a:pPr>
                        <a:lnSpc>
                          <a:spcPct val="115000"/>
                        </a:lnSpc>
                      </a:pPr>
                      <a:endParaRPr lang="en-US" sz="1100">
                        <a:effectLst/>
                        <a:latin typeface="Calibri"/>
                      </a:endParaRPr>
                    </a:p>
                  </a:txBody>
                  <a:tcPr marL="9525" marR="9525" marT="9525" marB="9525" anchor="ctr"/>
                </a:tc>
                <a:extLst>
                  <a:ext uri="{0D108BD9-81ED-4DB2-BD59-A6C34878D82A}">
                    <a16:rowId xmlns:a16="http://schemas.microsoft.com/office/drawing/2014/main" val="10005"/>
                  </a:ext>
                </a:extLst>
              </a:tr>
              <a:tr h="0">
                <a:tc>
                  <a:txBody>
                    <a:bodyPr/>
                    <a:lstStyle/>
                    <a:p>
                      <a:pPr marL="0" marR="0">
                        <a:lnSpc>
                          <a:spcPct val="115000"/>
                        </a:lnSpc>
                        <a:spcBef>
                          <a:spcPts val="0"/>
                        </a:spcBef>
                        <a:spcAft>
                          <a:spcPts val="0"/>
                        </a:spcAft>
                      </a:pPr>
                      <a:r>
                        <a:rPr lang="en-US" sz="1200">
                          <a:effectLst/>
                        </a:rPr>
                        <a:t>height</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200" dirty="0">
                          <a:effectLst/>
                        </a:rPr>
                        <a:t>Optional. The height of the image to use (stretch or reduce the image)</a:t>
                      </a:r>
                      <a:endParaRPr lang="en-US" sz="1100" dirty="0">
                        <a:effectLst/>
                        <a:latin typeface="Calibri"/>
                        <a:ea typeface="Calibri"/>
                        <a:cs typeface="Times New Roman"/>
                      </a:endParaRPr>
                    </a:p>
                  </a:txBody>
                  <a:tcPr marL="9525" marR="9525" marT="9525" marB="9525" anchor="ctr"/>
                </a:tc>
                <a:tc>
                  <a:txBody>
                    <a:bodyPr/>
                    <a:lstStyle/>
                    <a:p>
                      <a:pPr>
                        <a:lnSpc>
                          <a:spcPct val="115000"/>
                        </a:lnSpc>
                      </a:pPr>
                      <a:endParaRPr lang="en-US" sz="1100" dirty="0">
                        <a:effectLst/>
                        <a:latin typeface="Calibri"/>
                      </a:endParaRPr>
                    </a:p>
                  </a:txBody>
                  <a:tcPr marL="9525" marR="9525" marT="9525" marB="9525"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096736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following example defines an unnamed function and assigns it to x. The function returns the square of its argument:</a:t>
            </a:r>
          </a:p>
          <a:p>
            <a:pPr marL="0" indent="0">
              <a:buNone/>
            </a:pPr>
            <a:endParaRPr lang="es-ES" dirty="0"/>
          </a:p>
          <a:p>
            <a:pPr marL="0" indent="0">
              <a:buNone/>
            </a:pPr>
            <a:r>
              <a:rPr lang="es-ES" dirty="0" err="1"/>
              <a:t>var</a:t>
            </a:r>
            <a:r>
              <a:rPr lang="es-ES" dirty="0"/>
              <a:t> x = </a:t>
            </a:r>
            <a:r>
              <a:rPr lang="es-ES" dirty="0" err="1"/>
              <a:t>function</a:t>
            </a:r>
            <a:r>
              <a:rPr lang="es-ES" dirty="0"/>
              <a:t>(y) {</a:t>
            </a:r>
          </a:p>
          <a:p>
            <a:pPr marL="0" indent="0">
              <a:buNone/>
            </a:pPr>
            <a:r>
              <a:rPr lang="es-ES" dirty="0"/>
              <a:t>	</a:t>
            </a:r>
            <a:r>
              <a:rPr lang="es-ES" dirty="0" err="1"/>
              <a:t>return</a:t>
            </a:r>
            <a:r>
              <a:rPr lang="es-ES" dirty="0"/>
              <a:t> y * y;</a:t>
            </a:r>
          </a:p>
          <a:p>
            <a:pPr marL="0" indent="0">
              <a:buNone/>
            </a:pPr>
            <a:r>
              <a:rPr lang="es-ES" dirty="0"/>
              <a:t>};</a:t>
            </a:r>
          </a:p>
          <a:p>
            <a:pPr marL="0" indent="0">
              <a:buNone/>
            </a:pPr>
            <a:endParaRPr lang="es-ES" dirty="0"/>
          </a:p>
          <a:p>
            <a:pPr marL="0" indent="0">
              <a:buNone/>
            </a:pPr>
            <a:r>
              <a:rPr lang="es-ES" dirty="0">
                <a:hlinkClick r:id="rId2"/>
              </a:rPr>
              <a:t>More </a:t>
            </a:r>
            <a:r>
              <a:rPr lang="es-ES" dirty="0" err="1">
                <a:hlinkClick r:id="rId2"/>
              </a:rPr>
              <a:t>Info</a:t>
            </a:r>
            <a:endParaRPr lang="en-US" dirty="0"/>
          </a:p>
        </p:txBody>
      </p:sp>
    </p:spTree>
    <p:extLst>
      <p:ext uri="{BB962C8B-B14F-4D97-AF65-F5344CB8AC3E}">
        <p14:creationId xmlns:p14="http://schemas.microsoft.com/office/powerpoint/2010/main" val="524651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9141" y="2438400"/>
            <a:ext cx="4981575"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Origin</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origin of the image allows you to adjust were to place the image.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In both cases they are placed on the Y axis at 150 pixels. However the image on the left has an origin of -34,-34 to the position drawn. The image on the right has an origin of 0,0 (upper left pixel), which is why it is not centered on the line.</a:t>
            </a:r>
          </a:p>
          <a:p>
            <a:pPr marL="0" indent="0">
              <a:buNone/>
            </a:pPr>
            <a:r>
              <a:rPr lang="en-US" dirty="0"/>
              <a:t>Examples: </a:t>
            </a:r>
            <a:r>
              <a:rPr lang="en-US" dirty="0">
                <a:hlinkClick r:id="rId3"/>
              </a:rPr>
              <a:t>Still</a:t>
            </a:r>
            <a:r>
              <a:rPr lang="en-US" dirty="0"/>
              <a:t> - </a:t>
            </a:r>
            <a:r>
              <a:rPr lang="en-US" dirty="0">
                <a:hlinkClick r:id="rId4"/>
              </a:rPr>
              <a:t>Animated</a:t>
            </a:r>
            <a:endParaRPr lang="en-US" dirty="0"/>
          </a:p>
        </p:txBody>
      </p:sp>
    </p:spTree>
    <p:extLst>
      <p:ext uri="{BB962C8B-B14F-4D97-AF65-F5344CB8AC3E}">
        <p14:creationId xmlns:p14="http://schemas.microsoft.com/office/powerpoint/2010/main" val="473404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HTML DOM Events</a:t>
            </a:r>
          </a:p>
        </p:txBody>
      </p:sp>
      <p:sp>
        <p:nvSpPr>
          <p:cNvPr id="3" name="Content Placeholder 2"/>
          <p:cNvSpPr>
            <a:spLocks noGrp="1"/>
          </p:cNvSpPr>
          <p:nvPr>
            <p:ph idx="1"/>
          </p:nvPr>
        </p:nvSpPr>
        <p:spPr/>
        <p:txBody>
          <a:bodyPr>
            <a:normAutofit fontScale="70000" lnSpcReduction="20000"/>
          </a:bodyPr>
          <a:lstStyle/>
          <a:p>
            <a:r>
              <a:rPr lang="en-US" dirty="0"/>
              <a:t>HTML DOM events allow JavaScript to register different event handlers on elements in an HTML document.</a:t>
            </a:r>
          </a:p>
          <a:p>
            <a:r>
              <a:rPr lang="en-US" dirty="0"/>
              <a:t>Events are normally used in combination with functions, and the function will not be executed before the event occurs (such as when a user clicks a button).</a:t>
            </a:r>
          </a:p>
          <a:p>
            <a:pPr marL="0" indent="0">
              <a:buNone/>
            </a:pPr>
            <a:endParaRPr lang="en-US" dirty="0"/>
          </a:p>
          <a:p>
            <a:pPr marL="0" indent="0">
              <a:buNone/>
            </a:pPr>
            <a:r>
              <a:rPr lang="en-US" dirty="0"/>
              <a:t>Such as:</a:t>
            </a:r>
          </a:p>
          <a:p>
            <a:pPr marL="0" indent="0">
              <a:buNone/>
            </a:pPr>
            <a:r>
              <a:rPr lang="en-US" dirty="0" err="1"/>
              <a:t>document.onmousedown</a:t>
            </a:r>
            <a:r>
              <a:rPr lang="en-US" dirty="0"/>
              <a:t> = </a:t>
            </a:r>
            <a:r>
              <a:rPr lang="en-US" dirty="0" err="1"/>
              <a:t>handleMouseDown</a:t>
            </a:r>
            <a:r>
              <a:rPr lang="en-US" dirty="0"/>
              <a:t>;</a:t>
            </a:r>
          </a:p>
          <a:p>
            <a:pPr marL="0" indent="0">
              <a:buNone/>
            </a:pPr>
            <a:endParaRPr lang="en-US" dirty="0"/>
          </a:p>
          <a:p>
            <a:pPr marL="0" indent="0">
              <a:buNone/>
            </a:pPr>
            <a:r>
              <a:rPr lang="en-US" dirty="0"/>
              <a:t>More info:</a:t>
            </a:r>
          </a:p>
          <a:p>
            <a:pPr marL="0" indent="0">
              <a:buNone/>
            </a:pPr>
            <a:r>
              <a:rPr lang="en-US" dirty="0">
                <a:hlinkClick r:id="rId2"/>
              </a:rPr>
              <a:t>https://www.w3schools.com/jsref/dom_obj_event.asp</a:t>
            </a:r>
            <a:endParaRPr lang="en-US" dirty="0"/>
          </a:p>
          <a:p>
            <a:pPr marL="0" indent="0">
              <a:buNone/>
            </a:pPr>
            <a:endParaRPr lang="en-US" dirty="0">
              <a:hlinkClick r:id="rId3"/>
            </a:endParaRPr>
          </a:p>
          <a:p>
            <a:pPr marL="0" indent="0">
              <a:buNone/>
            </a:pPr>
            <a:r>
              <a:rPr lang="en-US" dirty="0">
                <a:hlinkClick r:id="rId3"/>
              </a:rPr>
              <a:t>https://developer.mozilla.org/en-US/docs/Web/API/MouseEvent</a:t>
            </a:r>
            <a:endParaRPr lang="en-US" dirty="0"/>
          </a:p>
          <a:p>
            <a:pPr marL="0" indent="0">
              <a:buNone/>
            </a:pPr>
            <a:r>
              <a:rPr lang="en-US" dirty="0">
                <a:hlinkClick r:id="rId4"/>
              </a:rPr>
              <a:t>https://developer.mozilla.org/en-US/docs/Web/API/KeyboardEvent</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57214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Move a sprite</a:t>
            </a:r>
          </a:p>
        </p:txBody>
      </p:sp>
      <p:sp>
        <p:nvSpPr>
          <p:cNvPr id="3" name="Content Placeholder 2"/>
          <p:cNvSpPr>
            <a:spLocks noGrp="1"/>
          </p:cNvSpPr>
          <p:nvPr>
            <p:ph idx="1"/>
          </p:nvPr>
        </p:nvSpPr>
        <p:spPr/>
        <p:txBody>
          <a:bodyPr/>
          <a:lstStyle/>
          <a:p>
            <a:r>
              <a:rPr lang="en-US" dirty="0">
                <a:hlinkClick r:id="rId2"/>
              </a:rPr>
              <a:t>Sprite at Center of Mouse Position</a:t>
            </a:r>
            <a:endParaRPr lang="en-US" dirty="0"/>
          </a:p>
        </p:txBody>
      </p:sp>
    </p:spTree>
    <p:extLst>
      <p:ext uri="{BB962C8B-B14F-4D97-AF65-F5344CB8AC3E}">
        <p14:creationId xmlns:p14="http://schemas.microsoft.com/office/powerpoint/2010/main" val="3018083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Cursor</a:t>
            </a:r>
          </a:p>
        </p:txBody>
      </p:sp>
      <p:sp>
        <p:nvSpPr>
          <p:cNvPr id="3" name="Content Placeholder 2"/>
          <p:cNvSpPr>
            <a:spLocks noGrp="1"/>
          </p:cNvSpPr>
          <p:nvPr>
            <p:ph idx="1"/>
          </p:nvPr>
        </p:nvSpPr>
        <p:spPr/>
        <p:txBody>
          <a:bodyPr>
            <a:normAutofit lnSpcReduction="10000"/>
          </a:bodyPr>
          <a:lstStyle/>
          <a:p>
            <a:pPr marL="0" indent="0">
              <a:buNone/>
            </a:pPr>
            <a:r>
              <a:rPr lang="en-US" dirty="0"/>
              <a:t>In the CSS:</a:t>
            </a:r>
          </a:p>
          <a:p>
            <a:pPr marL="0" indent="0">
              <a:buNone/>
            </a:pPr>
            <a:endParaRPr lang="en-US" dirty="0"/>
          </a:p>
          <a:p>
            <a:pPr marL="0" indent="0">
              <a:buNone/>
            </a:pPr>
            <a:r>
              <a:rPr lang="en-US" dirty="0"/>
              <a:t>.</a:t>
            </a:r>
            <a:r>
              <a:rPr lang="en-US" dirty="0" err="1"/>
              <a:t>nocursor</a:t>
            </a:r>
            <a:r>
              <a:rPr lang="en-US" dirty="0"/>
              <a:t> { cursor: none; }</a:t>
            </a:r>
          </a:p>
          <a:p>
            <a:pPr marL="0" indent="0">
              <a:buNone/>
            </a:pPr>
            <a:endParaRPr lang="en-US" dirty="0"/>
          </a:p>
          <a:p>
            <a:pPr marL="0" indent="0">
              <a:buNone/>
            </a:pPr>
            <a:r>
              <a:rPr lang="en-US" dirty="0"/>
              <a:t>In the HTML:</a:t>
            </a:r>
            <a:br>
              <a:rPr lang="en-US" dirty="0"/>
            </a:br>
            <a:r>
              <a:rPr lang="en-US" dirty="0"/>
              <a:t>&lt;div id="</a:t>
            </a:r>
            <a:r>
              <a:rPr lang="en-US" dirty="0" err="1"/>
              <a:t>gameArea</a:t>
            </a:r>
            <a:r>
              <a:rPr lang="en-US" dirty="0"/>
              <a:t>" class="</a:t>
            </a:r>
            <a:r>
              <a:rPr lang="en-US" dirty="0" err="1"/>
              <a:t>nocursor</a:t>
            </a:r>
            <a:r>
              <a:rPr lang="en-US" dirty="0"/>
              <a:t>"&gt;</a:t>
            </a:r>
          </a:p>
          <a:p>
            <a:pPr marL="0" indent="0">
              <a:buNone/>
            </a:pPr>
            <a:endParaRPr lang="en-US" dirty="0"/>
          </a:p>
          <a:p>
            <a:pPr marL="0" indent="0">
              <a:buNone/>
            </a:pPr>
            <a:r>
              <a:rPr lang="en-US" dirty="0">
                <a:hlinkClick r:id="rId2"/>
              </a:rPr>
              <a:t>Example</a:t>
            </a:r>
            <a:endParaRPr lang="en-US" dirty="0"/>
          </a:p>
        </p:txBody>
      </p:sp>
    </p:spTree>
    <p:extLst>
      <p:ext uri="{BB962C8B-B14F-4D97-AF65-F5344CB8AC3E}">
        <p14:creationId xmlns:p14="http://schemas.microsoft.com/office/powerpoint/2010/main" val="1296635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Example drawing a sprite</a:t>
            </a:r>
            <a:endParaRPr lang="en-US" dirty="0"/>
          </a:p>
        </p:txBody>
      </p:sp>
    </p:spTree>
    <p:extLst>
      <p:ext uri="{BB962C8B-B14F-4D97-AF65-F5344CB8AC3E}">
        <p14:creationId xmlns:p14="http://schemas.microsoft.com/office/powerpoint/2010/main" val="3893612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Debugging</a:t>
            </a:r>
          </a:p>
        </p:txBody>
      </p:sp>
      <p:sp>
        <p:nvSpPr>
          <p:cNvPr id="3" name="Content Placeholder 2"/>
          <p:cNvSpPr>
            <a:spLocks noGrp="1"/>
          </p:cNvSpPr>
          <p:nvPr>
            <p:ph idx="1"/>
          </p:nvPr>
        </p:nvSpPr>
        <p:spPr/>
        <p:txBody>
          <a:bodyPr/>
          <a:lstStyle/>
          <a:p>
            <a:pPr marL="0" indent="0">
              <a:buNone/>
            </a:pPr>
            <a:r>
              <a:rPr lang="en-US" dirty="0"/>
              <a:t>console.log</a:t>
            </a:r>
          </a:p>
          <a:p>
            <a:pPr marL="0" indent="0">
              <a:buNone/>
            </a:pPr>
            <a:r>
              <a:rPr lang="en-US" dirty="0"/>
              <a:t>F12</a:t>
            </a:r>
          </a:p>
          <a:p>
            <a:pPr marL="0" indent="0">
              <a:buNone/>
            </a:pPr>
            <a:r>
              <a:rPr lang="en-US"/>
              <a:t>NetBeans </a:t>
            </a:r>
            <a:r>
              <a:rPr lang="en-US" dirty="0"/>
              <a:t>Debugger</a:t>
            </a:r>
          </a:p>
        </p:txBody>
      </p:sp>
    </p:spTree>
    <p:extLst>
      <p:ext uri="{BB962C8B-B14F-4D97-AF65-F5344CB8AC3E}">
        <p14:creationId xmlns:p14="http://schemas.microsoft.com/office/powerpoint/2010/main" val="1613867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JavaScript Arrays</a:t>
            </a:r>
          </a:p>
        </p:txBody>
      </p:sp>
      <p:sp>
        <p:nvSpPr>
          <p:cNvPr id="3" name="Content Placeholder 2"/>
          <p:cNvSpPr>
            <a:spLocks noGrp="1"/>
          </p:cNvSpPr>
          <p:nvPr>
            <p:ph idx="1"/>
          </p:nvPr>
        </p:nvSpPr>
        <p:spPr/>
        <p:txBody>
          <a:bodyPr/>
          <a:lstStyle/>
          <a:p>
            <a:r>
              <a:rPr lang="en-US" dirty="0">
                <a:hlinkClick r:id="rId2"/>
              </a:rPr>
              <a:t>https://www.w3schools.com/js/js_arrays.asp</a:t>
            </a:r>
            <a:endParaRPr lang="en-US" dirty="0"/>
          </a:p>
        </p:txBody>
      </p:sp>
    </p:spTree>
    <p:extLst>
      <p:ext uri="{BB962C8B-B14F-4D97-AF65-F5344CB8AC3E}">
        <p14:creationId xmlns:p14="http://schemas.microsoft.com/office/powerpoint/2010/main" val="2008666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JSON – For later use.</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hlinkClick r:id="rId2"/>
              </a:rPr>
              <a:t>http://www.askyb.com/javascript/load-json-file-locally-by-js-without-jquery/</a:t>
            </a:r>
            <a:endParaRPr lang="en-US" dirty="0"/>
          </a:p>
          <a:p>
            <a:pPr marL="0" indent="0">
              <a:buNone/>
            </a:pPr>
            <a:endParaRPr lang="en-US" dirty="0"/>
          </a:p>
          <a:p>
            <a:pPr marL="0" indent="0">
              <a:buNone/>
            </a:pPr>
            <a:r>
              <a:rPr lang="en-US" b="1" dirty="0">
                <a:effectLst/>
              </a:rPr>
              <a:t>data = '[{"name" : "Harry", "age" : "32"}]';</a:t>
            </a:r>
          </a:p>
          <a:p>
            <a:pPr marL="0" indent="0">
              <a:buNone/>
            </a:pPr>
            <a:endParaRPr lang="en-US" dirty="0"/>
          </a:p>
          <a:p>
            <a:pPr marL="0" indent="0">
              <a:buNone/>
            </a:pPr>
            <a:r>
              <a:rPr lang="en-US" b="1" dirty="0">
                <a:effectLst/>
              </a:rPr>
              <a:t>function load() {</a:t>
            </a:r>
          </a:p>
          <a:p>
            <a:pPr marL="0" indent="0">
              <a:buNone/>
            </a:pPr>
            <a:r>
              <a:rPr lang="en-US" b="1" dirty="0">
                <a:effectLst/>
              </a:rPr>
              <a:t>	</a:t>
            </a:r>
            <a:r>
              <a:rPr lang="en-US" b="1" dirty="0" err="1">
                <a:effectLst/>
              </a:rPr>
              <a:t>var</a:t>
            </a:r>
            <a:r>
              <a:rPr lang="en-US" b="1" dirty="0">
                <a:effectLst/>
              </a:rPr>
              <a:t> </a:t>
            </a:r>
            <a:r>
              <a:rPr lang="en-US" b="1" dirty="0" err="1">
                <a:effectLst/>
              </a:rPr>
              <a:t>mydata</a:t>
            </a:r>
            <a:r>
              <a:rPr lang="en-US" b="1" dirty="0">
                <a:effectLst/>
              </a:rPr>
              <a:t> = </a:t>
            </a:r>
            <a:r>
              <a:rPr lang="en-US" b="1" dirty="0" err="1">
                <a:effectLst/>
              </a:rPr>
              <a:t>JSON.parse</a:t>
            </a:r>
            <a:r>
              <a:rPr lang="en-US" b="1" dirty="0">
                <a:effectLst/>
              </a:rPr>
              <a:t>(data);</a:t>
            </a:r>
          </a:p>
          <a:p>
            <a:pPr marL="0" indent="0">
              <a:buNone/>
            </a:pPr>
            <a:r>
              <a:rPr lang="en-US" b="1" dirty="0">
                <a:effectLst/>
              </a:rPr>
              <a:t>	alert(</a:t>
            </a:r>
            <a:r>
              <a:rPr lang="en-US" b="1" dirty="0" err="1">
                <a:effectLst/>
              </a:rPr>
              <a:t>mydata</a:t>
            </a:r>
            <a:r>
              <a:rPr lang="en-US" b="1" dirty="0">
                <a:effectLst/>
              </a:rPr>
              <a:t>[0].name);</a:t>
            </a:r>
          </a:p>
          <a:p>
            <a:pPr marL="0" indent="0">
              <a:buNone/>
            </a:pPr>
            <a:r>
              <a:rPr lang="en-US" b="1" dirty="0">
                <a:effectLst/>
              </a:rPr>
              <a:t>	alert(</a:t>
            </a:r>
            <a:r>
              <a:rPr lang="en-US" b="1" dirty="0" err="1">
                <a:effectLst/>
              </a:rPr>
              <a:t>mydata</a:t>
            </a:r>
            <a:r>
              <a:rPr lang="en-US" b="1" dirty="0">
                <a:effectLst/>
              </a:rPr>
              <a:t>[0].age);</a:t>
            </a:r>
          </a:p>
          <a:p>
            <a:pPr marL="0" indent="0">
              <a:buNone/>
            </a:pPr>
            <a:r>
              <a:rPr lang="en-US" b="1" dirty="0">
                <a:effectLst/>
              </a:rPr>
              <a:t>}</a:t>
            </a:r>
          </a:p>
          <a:p>
            <a:pPr marL="0" indent="0">
              <a:buNone/>
            </a:pPr>
            <a:endParaRPr lang="en-US" dirty="0"/>
          </a:p>
        </p:txBody>
      </p:sp>
    </p:spTree>
    <p:extLst>
      <p:ext uri="{BB962C8B-B14F-4D97-AF65-F5344CB8AC3E}">
        <p14:creationId xmlns:p14="http://schemas.microsoft.com/office/powerpoint/2010/main" val="26067179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JSON – For later use.</a:t>
            </a:r>
          </a:p>
        </p:txBody>
      </p:sp>
      <p:sp>
        <p:nvSpPr>
          <p:cNvPr id="3" name="Content Placeholder 2"/>
          <p:cNvSpPr>
            <a:spLocks noGrp="1"/>
          </p:cNvSpPr>
          <p:nvPr>
            <p:ph idx="1"/>
          </p:nvPr>
        </p:nvSpPr>
        <p:spPr/>
        <p:txBody>
          <a:bodyPr>
            <a:normAutofit fontScale="85000" lnSpcReduction="20000"/>
          </a:bodyPr>
          <a:lstStyle/>
          <a:p>
            <a:pPr marL="0" indent="0">
              <a:buNone/>
            </a:pPr>
            <a:r>
              <a:rPr lang="en-US">
                <a:hlinkClick r:id="rId2"/>
              </a:rPr>
              <a:t>https://web.archive.org/web/20220525072144/http://www.askyb.com/javascript/load-json-file-locally-by-js-without-jquery/</a:t>
            </a:r>
            <a:endParaRPr lang="en-US"/>
          </a:p>
          <a:p>
            <a:pPr marL="0" indent="0">
              <a:buNone/>
            </a:pPr>
            <a:endParaRPr lang="en-US" dirty="0"/>
          </a:p>
          <a:p>
            <a:pPr marL="0" indent="0">
              <a:buNone/>
            </a:pPr>
            <a:r>
              <a:rPr lang="en-US" b="1" dirty="0">
                <a:effectLst/>
              </a:rPr>
              <a:t>data = '[{"name" : "Harry", "age" : "32"}]';</a:t>
            </a:r>
          </a:p>
          <a:p>
            <a:pPr marL="0" indent="0">
              <a:buNone/>
            </a:pPr>
            <a:endParaRPr lang="en-US" dirty="0"/>
          </a:p>
          <a:p>
            <a:pPr marL="0" indent="0">
              <a:buNone/>
            </a:pPr>
            <a:r>
              <a:rPr lang="en-US" b="1" dirty="0">
                <a:effectLst/>
              </a:rPr>
              <a:t>function load() {</a:t>
            </a:r>
          </a:p>
          <a:p>
            <a:pPr marL="0" indent="0">
              <a:buNone/>
            </a:pPr>
            <a:r>
              <a:rPr lang="en-US" b="1" dirty="0">
                <a:effectLst/>
              </a:rPr>
              <a:t>	</a:t>
            </a:r>
            <a:r>
              <a:rPr lang="en-US" b="1" dirty="0" err="1">
                <a:effectLst/>
              </a:rPr>
              <a:t>var</a:t>
            </a:r>
            <a:r>
              <a:rPr lang="en-US" b="1" dirty="0">
                <a:effectLst/>
              </a:rPr>
              <a:t> </a:t>
            </a:r>
            <a:r>
              <a:rPr lang="en-US" b="1" dirty="0" err="1">
                <a:effectLst/>
              </a:rPr>
              <a:t>mydata</a:t>
            </a:r>
            <a:r>
              <a:rPr lang="en-US" b="1" dirty="0">
                <a:effectLst/>
              </a:rPr>
              <a:t> = </a:t>
            </a:r>
            <a:r>
              <a:rPr lang="en-US" b="1" dirty="0" err="1">
                <a:effectLst/>
              </a:rPr>
              <a:t>JSON.parse</a:t>
            </a:r>
            <a:r>
              <a:rPr lang="en-US" b="1" dirty="0">
                <a:effectLst/>
              </a:rPr>
              <a:t>(data);</a:t>
            </a:r>
          </a:p>
          <a:p>
            <a:pPr marL="0" indent="0">
              <a:buNone/>
            </a:pPr>
            <a:r>
              <a:rPr lang="en-US" b="1" dirty="0">
                <a:effectLst/>
              </a:rPr>
              <a:t>	alert(</a:t>
            </a:r>
            <a:r>
              <a:rPr lang="en-US" b="1" dirty="0" err="1">
                <a:effectLst/>
              </a:rPr>
              <a:t>mydata</a:t>
            </a:r>
            <a:r>
              <a:rPr lang="en-US" b="1" dirty="0">
                <a:effectLst/>
              </a:rPr>
              <a:t>[0].name);</a:t>
            </a:r>
          </a:p>
          <a:p>
            <a:pPr marL="0" indent="0">
              <a:buNone/>
            </a:pPr>
            <a:r>
              <a:rPr lang="en-US" b="1" dirty="0">
                <a:effectLst/>
              </a:rPr>
              <a:t>	alert(</a:t>
            </a:r>
            <a:r>
              <a:rPr lang="en-US" b="1" dirty="0" err="1">
                <a:effectLst/>
              </a:rPr>
              <a:t>mydata</a:t>
            </a:r>
            <a:r>
              <a:rPr lang="en-US" b="1" dirty="0">
                <a:effectLst/>
              </a:rPr>
              <a:t>[0].age);</a:t>
            </a:r>
          </a:p>
          <a:p>
            <a:pPr marL="0" indent="0">
              <a:buNone/>
            </a:pPr>
            <a:r>
              <a:rPr lang="en-US" b="1" dirty="0">
                <a:effectLst/>
              </a:rPr>
              <a:t>}</a:t>
            </a:r>
          </a:p>
          <a:p>
            <a:pPr marL="0" indent="0">
              <a:buNone/>
            </a:pPr>
            <a:endParaRPr lang="en-US" dirty="0"/>
          </a:p>
        </p:txBody>
      </p:sp>
    </p:spTree>
    <p:extLst>
      <p:ext uri="{BB962C8B-B14F-4D97-AF65-F5344CB8AC3E}">
        <p14:creationId xmlns:p14="http://schemas.microsoft.com/office/powerpoint/2010/main" val="2468798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Drawing Lines and Sprites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23932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Info on Lines</a:t>
            </a:r>
          </a:p>
        </p:txBody>
      </p:sp>
      <p:sp>
        <p:nvSpPr>
          <p:cNvPr id="3" name="Subtitle 2"/>
          <p:cNvSpPr>
            <a:spLocks noGrp="1"/>
          </p:cNvSpPr>
          <p:nvPr>
            <p:ph type="subTitle" idx="1"/>
          </p:nvPr>
        </p:nvSpPr>
        <p:spPr/>
        <p:txBody>
          <a:bodyPr/>
          <a:lstStyle/>
          <a:p>
            <a:r>
              <a:rPr lang="en-US" dirty="0">
                <a:hlinkClick r:id="rId2"/>
              </a:rPr>
              <a:t>https://developer.mozilla.org/en-US/docs/Web/API/Canvas_API/Tutorial/Applying_styles_and_colors</a:t>
            </a:r>
            <a:endParaRPr lang="en-US" dirty="0"/>
          </a:p>
          <a:p>
            <a:endParaRPr lang="en-US" dirty="0"/>
          </a:p>
        </p:txBody>
      </p:sp>
    </p:spTree>
    <p:extLst>
      <p:ext uri="{BB962C8B-B14F-4D97-AF65-F5344CB8AC3E}">
        <p14:creationId xmlns:p14="http://schemas.microsoft.com/office/powerpoint/2010/main" val="2534897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lineWidth</a:t>
            </a:r>
            <a:r>
              <a:rPr lang="en-US" dirty="0"/>
              <a:t> example</a:t>
            </a:r>
          </a:p>
        </p:txBody>
      </p:sp>
      <p:sp>
        <p:nvSpPr>
          <p:cNvPr id="3" name="Content Placeholder 2"/>
          <p:cNvSpPr>
            <a:spLocks noGrp="1"/>
          </p:cNvSpPr>
          <p:nvPr>
            <p:ph idx="1"/>
          </p:nvPr>
        </p:nvSpPr>
        <p:spPr/>
        <p:txBody>
          <a:bodyPr/>
          <a:lstStyle/>
          <a:p>
            <a:r>
              <a:rPr lang="en-US" dirty="0"/>
              <a:t>The line width is the thickness of the stroke centered on the given path. In other words, the area that's drawn extends to half the line width on either side of the path. Because canvas coordinates do not directly reference pixels, special care must be taken to obtain crisp horizontal and vertical lines.</a:t>
            </a:r>
          </a:p>
        </p:txBody>
      </p:sp>
    </p:spTree>
    <p:extLst>
      <p:ext uri="{BB962C8B-B14F-4D97-AF65-F5344CB8AC3E}">
        <p14:creationId xmlns:p14="http://schemas.microsoft.com/office/powerpoint/2010/main" val="3623024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077200" cy="2514599"/>
          </a:xfrm>
        </p:spPr>
        <p:txBody>
          <a:bodyPr>
            <a:normAutofit fontScale="85000" lnSpcReduction="20000"/>
          </a:bodyPr>
          <a:lstStyle/>
          <a:p>
            <a:pPr marL="0" indent="0">
              <a:buNone/>
            </a:pPr>
            <a:r>
              <a:rPr lang="en-US" dirty="0"/>
              <a:t>Obtaining crisp lines requires understanding how paths are stroked. In the image below, the grid represents the canvas coordinate grid. The squares between gridlines are actual on-screen pixels. In the grid image below, a rectangle from (2,1) to (5,5) is filled. The entire area between them (light red) falls on pixel boundaries, so the resulting filled rectangle will have crisp edges.</a:t>
            </a: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038600"/>
            <a:ext cx="2676525" cy="26590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292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1"/>
            <a:ext cx="8229600" cy="2438400"/>
          </a:xfrm>
        </p:spPr>
        <p:txBody>
          <a:bodyPr>
            <a:normAutofit fontScale="70000" lnSpcReduction="20000"/>
          </a:bodyPr>
          <a:lstStyle/>
          <a:p>
            <a:pPr marL="0" indent="0">
              <a:buNone/>
            </a:pPr>
            <a:r>
              <a:rPr lang="en-US" dirty="0"/>
              <a:t>If you consider a path from (3,1) to (3,5) with a line thickness of 1.0, you end up with the situation below. The actual area to be filled (dark blue) only extends halfway into the pixels on either side of the path. An approximation of this has to be rendered, which means that those pixels being only partially shaded, and results in the entire area (the light blue and dark blue) being filled in with a color only half as dark as the actual stroke color. This is what happens with the 1.0 width line for a stroke.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016435"/>
            <a:ext cx="2743200" cy="2604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9315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1"/>
            <a:ext cx="8229600" cy="2286000"/>
          </a:xfrm>
        </p:spPr>
        <p:txBody>
          <a:bodyPr>
            <a:normAutofit fontScale="85000" lnSpcReduction="10000"/>
          </a:bodyPr>
          <a:lstStyle/>
          <a:p>
            <a:pPr marL="0" indent="0">
              <a:buNone/>
            </a:pPr>
            <a:r>
              <a:rPr lang="en-US" dirty="0"/>
              <a:t>To fix this, you have to be very precise in your path creation. Knowing that a 1.0 width line will extend half a unit to either side of the path, creating the path from (3.5,1) to (3.5,5) results with a 1.0 line width completely and precisely filling a single pixel vertical line.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700681"/>
            <a:ext cx="2947987" cy="2928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373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Example URL</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err="1"/>
              <a:t>var</a:t>
            </a:r>
            <a:r>
              <a:rPr lang="en-US" dirty="0"/>
              <a:t> canvas = </a:t>
            </a:r>
            <a:r>
              <a:rPr lang="en-US" dirty="0" err="1"/>
              <a:t>document.getElementById</a:t>
            </a:r>
            <a:r>
              <a:rPr lang="en-US" dirty="0"/>
              <a:t>("</a:t>
            </a:r>
            <a:r>
              <a:rPr lang="en-US" dirty="0" err="1"/>
              <a:t>myCanvas</a:t>
            </a:r>
            <a:r>
              <a:rPr lang="en-US" dirty="0"/>
              <a:t>");</a:t>
            </a:r>
          </a:p>
          <a:p>
            <a:pPr marL="0" indent="0">
              <a:buNone/>
            </a:pPr>
            <a:r>
              <a:rPr lang="en-US" dirty="0" err="1"/>
              <a:t>var</a:t>
            </a:r>
            <a:r>
              <a:rPr lang="en-US" dirty="0"/>
              <a:t> </a:t>
            </a:r>
            <a:r>
              <a:rPr lang="en-US" dirty="0" err="1"/>
              <a:t>canvasContext</a:t>
            </a:r>
            <a:r>
              <a:rPr lang="en-US" dirty="0"/>
              <a:t> = </a:t>
            </a:r>
            <a:r>
              <a:rPr lang="en-US" dirty="0" err="1"/>
              <a:t>canvas.getContext</a:t>
            </a:r>
            <a:r>
              <a:rPr lang="en-US" dirty="0"/>
              <a:t>("2d");</a:t>
            </a:r>
          </a:p>
          <a:p>
            <a:pPr marL="0" indent="0">
              <a:buNone/>
            </a:pPr>
            <a:endParaRPr lang="en-US" dirty="0"/>
          </a:p>
          <a:p>
            <a:pPr marL="0" indent="0">
              <a:buNone/>
            </a:pPr>
            <a:r>
              <a:rPr lang="en-US" dirty="0"/>
              <a:t>    </a:t>
            </a:r>
            <a:r>
              <a:rPr lang="en-US" dirty="0" err="1"/>
              <a:t>canvasContext.beginPath</a:t>
            </a:r>
            <a:r>
              <a:rPr lang="en-US" dirty="0"/>
              <a:t>();</a:t>
            </a:r>
          </a:p>
          <a:p>
            <a:pPr marL="0" indent="0">
              <a:buNone/>
            </a:pPr>
            <a:r>
              <a:rPr lang="en-US" dirty="0"/>
              <a:t>    </a:t>
            </a:r>
          </a:p>
          <a:p>
            <a:pPr marL="0" indent="0">
              <a:buNone/>
            </a:pPr>
            <a:r>
              <a:rPr lang="en-US" dirty="0"/>
              <a:t>    for (</a:t>
            </a:r>
            <a:r>
              <a:rPr lang="en-US" dirty="0" err="1"/>
              <a:t>var</a:t>
            </a:r>
            <a:r>
              <a:rPr lang="en-US" dirty="0"/>
              <a:t> x = 0.5; x &lt;= </a:t>
            </a:r>
            <a:r>
              <a:rPr lang="en-US" dirty="0" err="1"/>
              <a:t>canvas.width</a:t>
            </a:r>
            <a:r>
              <a:rPr lang="en-US" dirty="0"/>
              <a:t>; x += 25) {</a:t>
            </a:r>
          </a:p>
          <a:p>
            <a:pPr marL="0" indent="0">
              <a:buNone/>
            </a:pPr>
            <a:endParaRPr lang="en-US" dirty="0"/>
          </a:p>
          <a:p>
            <a:pPr marL="0" indent="0">
              <a:buNone/>
            </a:pPr>
            <a:r>
              <a:rPr lang="en-US" dirty="0"/>
              <a:t>        </a:t>
            </a:r>
            <a:r>
              <a:rPr lang="en-US" dirty="0" err="1"/>
              <a:t>canvasContext.moveTo</a:t>
            </a:r>
            <a:r>
              <a:rPr lang="en-US" dirty="0"/>
              <a:t>(x, 0);</a:t>
            </a:r>
          </a:p>
          <a:p>
            <a:pPr marL="0" indent="0">
              <a:buNone/>
            </a:pPr>
            <a:r>
              <a:rPr lang="en-US" dirty="0"/>
              <a:t>        </a:t>
            </a:r>
            <a:r>
              <a:rPr lang="en-US" dirty="0" err="1"/>
              <a:t>canvasContext.lineTo</a:t>
            </a:r>
            <a:r>
              <a:rPr lang="en-US" dirty="0"/>
              <a:t>(x, </a:t>
            </a:r>
            <a:r>
              <a:rPr lang="en-US" dirty="0" err="1"/>
              <a:t>canvas.height</a:t>
            </a:r>
            <a:r>
              <a:rPr lang="en-US" dirty="0"/>
              <a:t>);</a:t>
            </a:r>
          </a:p>
          <a:p>
            <a:pPr marL="0" indent="0">
              <a:buNone/>
            </a:pPr>
            <a:endParaRPr lang="en-US" dirty="0"/>
          </a:p>
          <a:p>
            <a:pPr marL="0" indent="0">
              <a:buNone/>
            </a:pPr>
            <a:r>
              <a:rPr lang="en-US" dirty="0"/>
              <a:t>    }</a:t>
            </a:r>
          </a:p>
          <a:p>
            <a:pPr marL="0" indent="0">
              <a:buNone/>
            </a:pPr>
            <a:endParaRPr lang="en-US" dirty="0"/>
          </a:p>
          <a:p>
            <a:pPr marL="0" indent="0">
              <a:buNone/>
            </a:pPr>
            <a:r>
              <a:rPr lang="en-US" dirty="0"/>
              <a:t>    for (</a:t>
            </a:r>
            <a:r>
              <a:rPr lang="en-US" dirty="0" err="1"/>
              <a:t>var</a:t>
            </a:r>
            <a:r>
              <a:rPr lang="en-US" dirty="0"/>
              <a:t> y = 0.5; y &lt;= </a:t>
            </a:r>
            <a:r>
              <a:rPr lang="en-US" dirty="0" err="1"/>
              <a:t>canvas.height</a:t>
            </a:r>
            <a:r>
              <a:rPr lang="en-US" dirty="0"/>
              <a:t>; y += 25) {</a:t>
            </a:r>
          </a:p>
          <a:p>
            <a:pPr marL="0" indent="0">
              <a:buNone/>
            </a:pPr>
            <a:endParaRPr lang="en-US" dirty="0"/>
          </a:p>
          <a:p>
            <a:pPr marL="0" indent="0">
              <a:buNone/>
            </a:pPr>
            <a:r>
              <a:rPr lang="en-US" dirty="0"/>
              <a:t>        </a:t>
            </a:r>
            <a:r>
              <a:rPr lang="en-US" dirty="0" err="1"/>
              <a:t>canvasContext.moveTo</a:t>
            </a:r>
            <a:r>
              <a:rPr lang="en-US" dirty="0"/>
              <a:t>(0, y);</a:t>
            </a:r>
          </a:p>
          <a:p>
            <a:pPr marL="0" indent="0">
              <a:buNone/>
            </a:pPr>
            <a:r>
              <a:rPr lang="en-US" dirty="0"/>
              <a:t>        </a:t>
            </a:r>
            <a:r>
              <a:rPr lang="en-US" dirty="0" err="1"/>
              <a:t>canvasContext.lineTo</a:t>
            </a:r>
            <a:r>
              <a:rPr lang="en-US" dirty="0"/>
              <a:t>(</a:t>
            </a:r>
            <a:r>
              <a:rPr lang="en-US" dirty="0" err="1"/>
              <a:t>canvas.width</a:t>
            </a:r>
            <a:r>
              <a:rPr lang="en-US" dirty="0"/>
              <a:t>, y);</a:t>
            </a:r>
          </a:p>
          <a:p>
            <a:pPr marL="0" indent="0">
              <a:buNone/>
            </a:pPr>
            <a:endParaRPr lang="en-US" dirty="0"/>
          </a:p>
          <a:p>
            <a:pPr marL="0" indent="0">
              <a:buNone/>
            </a:pPr>
            <a:r>
              <a:rPr lang="en-US" dirty="0"/>
              <a:t>    }</a:t>
            </a:r>
          </a:p>
          <a:p>
            <a:pPr marL="0" indent="0">
              <a:buNone/>
            </a:pPr>
            <a:r>
              <a:rPr lang="en-US" dirty="0"/>
              <a:t>    </a:t>
            </a:r>
            <a:r>
              <a:rPr lang="en-US" dirty="0" err="1"/>
              <a:t>canvasContext.stroke</a:t>
            </a:r>
            <a:r>
              <a:rPr lang="en-US" dirty="0"/>
              <a:t>();</a:t>
            </a:r>
          </a:p>
        </p:txBody>
      </p:sp>
    </p:spTree>
    <p:extLst>
      <p:ext uri="{BB962C8B-B14F-4D97-AF65-F5344CB8AC3E}">
        <p14:creationId xmlns:p14="http://schemas.microsoft.com/office/powerpoint/2010/main" val="528704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1436</Words>
  <Application>Microsoft Office PowerPoint</Application>
  <PresentationFormat>On-screen Show (4:3)</PresentationFormat>
  <Paragraphs>154</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Functions</vt:lpstr>
      <vt:lpstr>Example</vt:lpstr>
      <vt:lpstr>Drawing Lines and Sprites</vt:lpstr>
      <vt:lpstr>Info on Lines</vt:lpstr>
      <vt:lpstr>lineWidth example</vt:lpstr>
      <vt:lpstr>PowerPoint Presentation</vt:lpstr>
      <vt:lpstr>PowerPoint Presentation</vt:lpstr>
      <vt:lpstr>PowerPoint Presentation</vt:lpstr>
      <vt:lpstr>Example URL</vt:lpstr>
      <vt:lpstr>Sprites</vt:lpstr>
      <vt:lpstr>Bitmap</vt:lpstr>
      <vt:lpstr>Load the image</vt:lpstr>
      <vt:lpstr>PowerPoint Presentation</vt:lpstr>
      <vt:lpstr>Drawing the image</vt:lpstr>
      <vt:lpstr>Canvas Transition</vt:lpstr>
      <vt:lpstr>PowerPoint Presentation</vt:lpstr>
      <vt:lpstr>PowerPoint Presentation</vt:lpstr>
      <vt:lpstr>Canvas Transition – Example URL</vt:lpstr>
      <vt:lpstr>drawImage Advanced Example</vt:lpstr>
      <vt:lpstr>Origin</vt:lpstr>
      <vt:lpstr>HTML DOM Events</vt:lpstr>
      <vt:lpstr>Move a sprite</vt:lpstr>
      <vt:lpstr>No Cursor</vt:lpstr>
      <vt:lpstr>PowerPoint Presentation</vt:lpstr>
      <vt:lpstr>Debugging</vt:lpstr>
      <vt:lpstr>JavaScript Arrays</vt:lpstr>
      <vt:lpstr>JSON – For later use.</vt:lpstr>
      <vt:lpstr>JSON – For later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37</cp:revision>
  <dcterms:created xsi:type="dcterms:W3CDTF">2017-02-17T16:14:53Z</dcterms:created>
  <dcterms:modified xsi:type="dcterms:W3CDTF">2024-02-26T23:12:31Z</dcterms:modified>
</cp:coreProperties>
</file>